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80" r:id="rId3"/>
    <p:sldId id="323" r:id="rId4"/>
    <p:sldId id="336" r:id="rId5"/>
    <p:sldId id="334" r:id="rId6"/>
    <p:sldId id="335" r:id="rId7"/>
    <p:sldId id="277" r:id="rId8"/>
    <p:sldId id="265" r:id="rId9"/>
    <p:sldId id="284" r:id="rId10"/>
    <p:sldId id="337" r:id="rId11"/>
    <p:sldId id="338" r:id="rId12"/>
    <p:sldId id="339" r:id="rId13"/>
    <p:sldId id="340" r:id="rId14"/>
    <p:sldId id="341" r:id="rId15"/>
    <p:sldId id="316" r:id="rId16"/>
    <p:sldId id="318" r:id="rId17"/>
    <p:sldId id="31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15" autoAdjust="0"/>
  </p:normalViewPr>
  <p:slideViewPr>
    <p:cSldViewPr>
      <p:cViewPr>
        <p:scale>
          <a:sx n="71" d="100"/>
          <a:sy n="71" d="100"/>
        </p:scale>
        <p:origin x="-19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ZW" dirty="0" err="1" smtClean="0"/>
              <a:t>BoP</a:t>
            </a:r>
            <a:r>
              <a:rPr lang="en-ZW" baseline="0" dirty="0" smtClean="0"/>
              <a:t> – </a:t>
            </a:r>
            <a:r>
              <a:rPr lang="en-ZW" baseline="0" dirty="0" err="1" smtClean="0"/>
              <a:t>Zwe</a:t>
            </a:r>
            <a:r>
              <a:rPr lang="en-ZW" baseline="0" dirty="0" smtClean="0"/>
              <a:t>.</a:t>
            </a:r>
            <a:endParaRPr lang="en-ZW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 ($Bn)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3.2</c:v>
                </c:pt>
                <c:pt idx="1">
                  <c:v>1.6</c:v>
                </c:pt>
                <c:pt idx="2">
                  <c:v>2.2000000000000002</c:v>
                </c:pt>
                <c:pt idx="3">
                  <c:v>3.2</c:v>
                </c:pt>
                <c:pt idx="4">
                  <c:v>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Imports($bn)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3.5</c:v>
                </c:pt>
                <c:pt idx="1">
                  <c:v>2.7</c:v>
                </c:pt>
                <c:pt idx="2">
                  <c:v>6.2</c:v>
                </c:pt>
                <c:pt idx="3">
                  <c:v>5.9</c:v>
                </c:pt>
                <c:pt idx="4">
                  <c:v>8.6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BOP($Bn)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-0.29999999999999982</c:v>
                </c:pt>
                <c:pt idx="1">
                  <c:v>-1.1000000000000001</c:v>
                </c:pt>
                <c:pt idx="2">
                  <c:v>-4</c:v>
                </c:pt>
                <c:pt idx="3">
                  <c:v>-2.7</c:v>
                </c:pt>
                <c:pt idx="4">
                  <c:v>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1710336"/>
        <c:axId val="151913216"/>
      </c:barChart>
      <c:catAx>
        <c:axId val="151710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1913216"/>
        <c:crosses val="autoZero"/>
        <c:auto val="1"/>
        <c:lblAlgn val="ctr"/>
        <c:lblOffset val="100"/>
        <c:noMultiLvlLbl val="0"/>
      </c:catAx>
      <c:valAx>
        <c:axId val="1519132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51710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FEFF5-CEAA-4BC0-9858-83353E348F90}" type="datetimeFigureOut">
              <a:rPr lang="en-US" smtClean="0"/>
              <a:pPr/>
              <a:t>1/29/2013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643F-5DF0-4223-83C8-9B7455170C83}" type="slidenum">
              <a:rPr lang="en-ZW" smtClean="0"/>
              <a:pPr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1143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H.Mazonde - Valuevest Consultants - 0772 292 026 - hmazonde@gmail.com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F8968E-2AFB-49EA-B3B0-D458DB5A5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29 Jan.2013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H.Mazonde - Valuevest Consultants - 0772 292 026 - hmazonde@gmail.com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D972667-9EFE-4510-829D-8E3B00F19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C7DB13-0522-4F7B-A93B-E5921CFBEDDD}" type="slidenum">
              <a:rPr lang="en-ZW" smtClean="0"/>
              <a:pPr/>
              <a:t>‹#›</a:t>
            </a:fld>
            <a:endParaRPr lang="en-ZW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851648" cy="838200"/>
          </a:xfrm>
        </p:spPr>
        <p:txBody>
          <a:bodyPr>
            <a:noAutofit/>
          </a:bodyPr>
          <a:lstStyle/>
          <a:p>
            <a:pPr algn="ctr"/>
            <a:r>
              <a:rPr lang="en-ZW" sz="3600" dirty="0" smtClean="0">
                <a:solidFill>
                  <a:schemeClr val="bg1"/>
                </a:solidFill>
              </a:rPr>
              <a:t>“NEGATIVE BALANCE OF PAYMENT”  - (</a:t>
            </a:r>
            <a:r>
              <a:rPr lang="en-ZW" sz="2800" dirty="0" smtClean="0">
                <a:solidFill>
                  <a:schemeClr val="bg1"/>
                </a:solidFill>
              </a:rPr>
              <a:t>Causes and solutions)</a:t>
            </a:r>
            <a:endParaRPr lang="en-ZW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34000"/>
            <a:ext cx="7854696" cy="762000"/>
          </a:xfrm>
        </p:spPr>
        <p:txBody>
          <a:bodyPr>
            <a:normAutofit/>
          </a:bodyPr>
          <a:lstStyle/>
          <a:p>
            <a:pPr algn="ctr"/>
            <a:endParaRPr lang="en-ZW" sz="3600" dirty="0" smtClean="0"/>
          </a:p>
          <a:p>
            <a:endParaRPr lang="en-ZW" dirty="0" smtClean="0"/>
          </a:p>
          <a:p>
            <a:pPr algn="ctr"/>
            <a:endParaRPr lang="en-ZW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744071" y="4572000"/>
            <a:ext cx="7854696" cy="600635"/>
          </a:xfrm>
          <a:prstGeom prst="rect">
            <a:avLst/>
          </a:prstGeom>
        </p:spPr>
        <p:txBody>
          <a:bodyPr vert="horz" lIns="0" rIns="18288">
            <a:normAutofit fontScale="25000" lnSpcReduction="2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ZW" sz="6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ZW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HERBERT MAZONDE </a:t>
            </a:r>
            <a:r>
              <a:rPr kumimoji="0" lang="en-ZW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ZW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</a:rPr>
              <a:t>0772 292 026</a:t>
            </a:r>
            <a:r>
              <a:rPr kumimoji="0" lang="en-ZW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ZW" sz="6700" b="1" dirty="0" smtClean="0">
                <a:solidFill>
                  <a:schemeClr val="bg1"/>
                </a:solidFill>
              </a:rPr>
              <a:t>Executive Director- </a:t>
            </a:r>
            <a:r>
              <a:rPr lang="en-ZW" sz="6700" b="1" dirty="0" err="1" smtClean="0">
                <a:solidFill>
                  <a:schemeClr val="bg1"/>
                </a:solidFill>
              </a:rPr>
              <a:t>Valuevest</a:t>
            </a:r>
            <a:r>
              <a:rPr lang="en-ZW" sz="6700" b="1" dirty="0" smtClean="0">
                <a:solidFill>
                  <a:schemeClr val="bg1"/>
                </a:solidFill>
              </a:rPr>
              <a:t> Consultants P/L</a:t>
            </a:r>
            <a:endParaRPr kumimoji="0" lang="en-ZW" sz="6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609600" y="2494429"/>
            <a:ext cx="7854696" cy="934572"/>
          </a:xfrm>
          <a:prstGeom prst="rect">
            <a:avLst/>
          </a:prstGeom>
        </p:spPr>
        <p:txBody>
          <a:bodyPr vert="horz" lIns="0" rIns="18288">
            <a:normAutofit fontScale="550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ZW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ZW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Z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SME SEMINAR </a:t>
            </a:r>
            <a:r>
              <a:rPr kumimoji="0" lang="en-ZW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</a:t>
            </a:r>
            <a:endParaRPr kumimoji="0" lang="en-ZW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Content Placeholder 3" descr="President Robert Muga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" y="0"/>
            <a:ext cx="1676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Content Placeholder 3" descr="President Robert Mugab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67600" y="0"/>
            <a:ext cx="1676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CAUSES OF –VE BOP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W" b="1" dirty="0" smtClean="0"/>
              <a:t>Natural disasters- </a:t>
            </a:r>
            <a:r>
              <a:rPr lang="en-ZW" dirty="0" smtClean="0"/>
              <a:t>flood, draught tend to reduce exports and increase imports</a:t>
            </a:r>
          </a:p>
          <a:p>
            <a:pPr marL="514350" indent="-514350">
              <a:buFont typeface="+mj-lt"/>
              <a:buAutoNum type="arabicPeriod"/>
            </a:pPr>
            <a:r>
              <a:rPr lang="en-ZW" b="1" dirty="0" smtClean="0"/>
              <a:t>Economic Factors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ZW" dirty="0" smtClean="0"/>
              <a:t>Economic dev. plan e.g. ESAP, &amp; 2009 premature opening of the economy.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ZW" dirty="0" smtClean="0"/>
              <a:t>Business cyclical fluctuations in international spheres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ZW" dirty="0" smtClean="0"/>
              <a:t>Change of exchange rate</a:t>
            </a:r>
          </a:p>
          <a:p>
            <a:pPr marL="880110" lvl="1" indent="-514350">
              <a:buFont typeface="+mj-lt"/>
              <a:buAutoNum type="romanLcPeriod"/>
            </a:pPr>
            <a:r>
              <a:rPr lang="en-ZW" dirty="0" smtClean="0"/>
              <a:t>Change of taste/preference/habits (local </a:t>
            </a:r>
            <a:r>
              <a:rPr lang="en-ZW" dirty="0" err="1" smtClean="0"/>
              <a:t>vs</a:t>
            </a:r>
            <a:r>
              <a:rPr lang="en-ZW" dirty="0" smtClean="0"/>
              <a:t> foreign products)</a:t>
            </a:r>
          </a:p>
          <a:p>
            <a:pPr marL="880110" lvl="1" indent="-514350">
              <a:buFont typeface="+mj-lt"/>
              <a:buAutoNum type="romanLcPeriod"/>
            </a:pPr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68E-2AFB-49EA-B3B0-D458DB5A570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CAUSES OF –VE BOP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marL="365760" lvl="1" indent="0">
              <a:buNone/>
            </a:pPr>
            <a:r>
              <a:rPr lang="en-ZW" dirty="0" smtClean="0"/>
              <a:t>Economic factors continued….</a:t>
            </a:r>
          </a:p>
          <a:p>
            <a:pPr marL="708660" lvl="1" indent="-342900"/>
            <a:r>
              <a:rPr lang="en-ZW" dirty="0" smtClean="0"/>
              <a:t>Population explosion</a:t>
            </a:r>
          </a:p>
          <a:p>
            <a:pPr marL="708660" lvl="1" indent="-342900"/>
            <a:r>
              <a:rPr lang="en-ZW" dirty="0" smtClean="0"/>
              <a:t>Foreign capital Investment flow</a:t>
            </a:r>
          </a:p>
          <a:p>
            <a:pPr marL="708660" lvl="1" indent="-342900"/>
            <a:endParaRPr lang="en-ZW" dirty="0"/>
          </a:p>
          <a:p>
            <a:pPr marL="365760" lvl="1" indent="0">
              <a:buNone/>
            </a:pPr>
            <a:r>
              <a:rPr lang="en-ZW" b="1" dirty="0" smtClean="0"/>
              <a:t>Political Factors </a:t>
            </a:r>
            <a:r>
              <a:rPr lang="en-ZW" dirty="0" smtClean="0"/>
              <a:t>– e.g. increase in </a:t>
            </a:r>
            <a:r>
              <a:rPr lang="en-ZW" dirty="0" err="1" smtClean="0"/>
              <a:t>embasies</a:t>
            </a:r>
            <a:r>
              <a:rPr lang="en-ZW" dirty="0" smtClean="0"/>
              <a:t>, wars</a:t>
            </a:r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68E-2AFB-49EA-B3B0-D458DB5A570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RESULTS OF –VE BOP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r>
              <a:rPr lang="en-ZW" dirty="0" smtClean="0"/>
              <a:t>Lowers country credibility</a:t>
            </a:r>
          </a:p>
          <a:p>
            <a:pPr marL="0" indent="0">
              <a:buNone/>
            </a:pPr>
            <a:endParaRPr lang="en-ZW" dirty="0" smtClean="0"/>
          </a:p>
          <a:p>
            <a:r>
              <a:rPr lang="en-ZW" dirty="0" smtClean="0"/>
              <a:t>Country’s economy subjected to exploitation</a:t>
            </a:r>
          </a:p>
          <a:p>
            <a:pPr marL="0" indent="0">
              <a:buNone/>
            </a:pPr>
            <a:endParaRPr lang="en-ZW" dirty="0" smtClean="0"/>
          </a:p>
          <a:p>
            <a:r>
              <a:rPr lang="en-ZW" dirty="0" smtClean="0"/>
              <a:t>Foreign exchange reserves are depleted</a:t>
            </a:r>
          </a:p>
          <a:p>
            <a:pPr marL="0" indent="0">
              <a:buNone/>
            </a:pPr>
            <a:endParaRPr lang="en-ZW" dirty="0" smtClean="0"/>
          </a:p>
          <a:p>
            <a:r>
              <a:rPr lang="en-ZW" dirty="0" smtClean="0"/>
              <a:t>Slows down pace of economic development</a:t>
            </a:r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68E-2AFB-49EA-B3B0-D458DB5A570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W" dirty="0" smtClean="0"/>
              <a:t>Some Measures to correct –</a:t>
            </a:r>
            <a:r>
              <a:rPr lang="en-ZW" dirty="0" err="1" smtClean="0"/>
              <a:t>ve</a:t>
            </a:r>
            <a:r>
              <a:rPr lang="en-ZW" dirty="0" smtClean="0"/>
              <a:t>. </a:t>
            </a:r>
            <a:r>
              <a:rPr lang="en-ZW" dirty="0" err="1" smtClean="0"/>
              <a:t>BoP</a:t>
            </a:r>
            <a:r>
              <a:rPr lang="en-ZW" dirty="0" smtClean="0"/>
              <a:t>.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8001000" cy="4525963"/>
          </a:xfrm>
        </p:spPr>
        <p:txBody>
          <a:bodyPr/>
          <a:lstStyle/>
          <a:p>
            <a:r>
              <a:rPr lang="en-ZW" dirty="0" smtClean="0"/>
              <a:t>ECONOMIC MEASURES</a:t>
            </a:r>
          </a:p>
          <a:p>
            <a:pPr lvl="1"/>
            <a:r>
              <a:rPr lang="en-ZW" b="1" dirty="0" smtClean="0"/>
              <a:t>Deflation</a:t>
            </a:r>
            <a:r>
              <a:rPr lang="en-ZW" dirty="0" smtClean="0"/>
              <a:t>-monetary policy under which volume of currency is reduced – Central Bank contract vol. of credit by increasing bank rate &amp; through OMOs- a fall in domestic prices stimulate exports &amp; reduce imports.</a:t>
            </a:r>
          </a:p>
          <a:p>
            <a:pPr lvl="1"/>
            <a:r>
              <a:rPr lang="en-ZW" b="1" dirty="0" smtClean="0"/>
              <a:t>Devaluation</a:t>
            </a:r>
            <a:r>
              <a:rPr lang="en-ZW" dirty="0" smtClean="0"/>
              <a:t>- </a:t>
            </a:r>
            <a:r>
              <a:rPr lang="en-ZW" dirty="0" err="1" smtClean="0"/>
              <a:t>govt</a:t>
            </a:r>
            <a:r>
              <a:rPr lang="en-ZW" dirty="0" smtClean="0"/>
              <a:t> lowers value of its currency against foreign currency- imports become expensive.</a:t>
            </a:r>
          </a:p>
          <a:p>
            <a:pPr lvl="1"/>
            <a:r>
              <a:rPr lang="en-ZW" b="1" dirty="0" smtClean="0"/>
              <a:t>Exchange Control</a:t>
            </a:r>
            <a:r>
              <a:rPr lang="en-ZW" dirty="0" smtClean="0"/>
              <a:t>- Central Bank exclusively controls the use of </a:t>
            </a:r>
            <a:r>
              <a:rPr lang="en-ZW" dirty="0" err="1" smtClean="0"/>
              <a:t>forex</a:t>
            </a:r>
            <a:r>
              <a:rPr lang="en-ZW" dirty="0" smtClean="0"/>
              <a:t> thus imports are restricted.</a:t>
            </a:r>
          </a:p>
          <a:p>
            <a:pPr lvl="1"/>
            <a:r>
              <a:rPr lang="en-ZW" b="1" dirty="0" smtClean="0"/>
              <a:t>External Debt- </a:t>
            </a:r>
            <a:r>
              <a:rPr lang="en-ZW" dirty="0" err="1" smtClean="0"/>
              <a:t>govt</a:t>
            </a:r>
            <a:r>
              <a:rPr lang="en-ZW" dirty="0" smtClean="0"/>
              <a:t> can secure a loan to correct the –</a:t>
            </a:r>
            <a:r>
              <a:rPr lang="en-ZW" dirty="0" err="1" smtClean="0"/>
              <a:t>ve</a:t>
            </a:r>
            <a:r>
              <a:rPr lang="en-ZW" dirty="0" smtClean="0"/>
              <a:t> </a:t>
            </a:r>
            <a:r>
              <a:rPr lang="en-ZW" dirty="0" err="1" smtClean="0"/>
              <a:t>BoP</a:t>
            </a:r>
            <a:r>
              <a:rPr lang="en-ZW" dirty="0" smtClean="0"/>
              <a:t>.</a:t>
            </a:r>
          </a:p>
          <a:p>
            <a:pPr lvl="1"/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68E-2AFB-49EA-B3B0-D458DB5A570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4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Measures continued…</a:t>
            </a:r>
            <a:endParaRPr lang="en-ZW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ZW" b="1" dirty="0" smtClean="0"/>
              <a:t>Discourage import through </a:t>
            </a:r>
            <a:r>
              <a:rPr lang="en-ZW" dirty="0" smtClean="0"/>
              <a:t>- , import duties, import </a:t>
            </a:r>
            <a:r>
              <a:rPr lang="en-ZW" dirty="0" err="1" smtClean="0"/>
              <a:t>qoutas</a:t>
            </a:r>
            <a:r>
              <a:rPr lang="en-ZW" dirty="0" smtClean="0"/>
              <a:t> and import substitution.</a:t>
            </a:r>
          </a:p>
          <a:p>
            <a:r>
              <a:rPr lang="en-ZW" dirty="0" smtClean="0"/>
              <a:t>Export promotion</a:t>
            </a:r>
          </a:p>
          <a:p>
            <a:r>
              <a:rPr lang="en-ZW" dirty="0" smtClean="0"/>
              <a:t>Attract </a:t>
            </a:r>
            <a:r>
              <a:rPr lang="en-ZW" b="1" dirty="0" smtClean="0"/>
              <a:t>FDI</a:t>
            </a:r>
          </a:p>
          <a:p>
            <a:r>
              <a:rPr lang="en-ZW" dirty="0" smtClean="0"/>
              <a:t>Attract foreign </a:t>
            </a:r>
            <a:r>
              <a:rPr lang="en-ZW" b="1" dirty="0" smtClean="0"/>
              <a:t>tourists</a:t>
            </a:r>
          </a:p>
          <a:p>
            <a:r>
              <a:rPr lang="en-ZW" b="1" dirty="0" smtClean="0"/>
              <a:t>State trading </a:t>
            </a:r>
            <a:r>
              <a:rPr lang="en-ZW" dirty="0" smtClean="0"/>
              <a:t>– </a:t>
            </a:r>
            <a:r>
              <a:rPr lang="en-ZW" dirty="0" err="1" smtClean="0"/>
              <a:t>govt</a:t>
            </a:r>
            <a:r>
              <a:rPr lang="en-ZW" dirty="0" smtClean="0"/>
              <a:t> takes over the import &amp; export trade from </a:t>
            </a:r>
            <a:r>
              <a:rPr lang="en-ZW" dirty="0" err="1" smtClean="0"/>
              <a:t>pvt.</a:t>
            </a:r>
            <a:r>
              <a:rPr lang="en-ZW" dirty="0" smtClean="0"/>
              <a:t> Sector to control “unnecessary” imports</a:t>
            </a:r>
          </a:p>
          <a:p>
            <a:r>
              <a:rPr lang="en-ZW" dirty="0" smtClean="0"/>
              <a:t>Encourage </a:t>
            </a:r>
            <a:r>
              <a:rPr lang="en-ZW" b="1" dirty="0" smtClean="0"/>
              <a:t>Diaspora</a:t>
            </a:r>
            <a:r>
              <a:rPr lang="en-ZW" dirty="0" smtClean="0"/>
              <a:t> participation</a:t>
            </a:r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68E-2AFB-49EA-B3B0-D458DB5A570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points for </a:t>
            </a:r>
            <a:r>
              <a:rPr lang="en-US" dirty="0" smtClean="0"/>
              <a:t>SMEs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7772400" cy="3724275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Ignore </a:t>
            </a:r>
            <a:r>
              <a:rPr lang="en-US" dirty="0"/>
              <a:t>China at your own peril </a:t>
            </a:r>
            <a:r>
              <a:rPr lang="en-US" dirty="0" smtClean="0"/>
              <a:t>i.e. </a:t>
            </a:r>
            <a:r>
              <a:rPr lang="en-US" dirty="0"/>
              <a:t>both a </a:t>
            </a:r>
            <a:r>
              <a:rPr lang="en-US" b="1" dirty="0"/>
              <a:t>threat</a:t>
            </a:r>
            <a:r>
              <a:rPr lang="en-US" dirty="0"/>
              <a:t> and opportunity </a:t>
            </a:r>
            <a:r>
              <a:rPr lang="en-US" b="1" dirty="0" smtClean="0"/>
              <a:t>alternative </a:t>
            </a:r>
            <a:r>
              <a:rPr lang="en-US" b="1" dirty="0"/>
              <a:t>market </a:t>
            </a:r>
            <a:r>
              <a:rPr lang="en-US" dirty="0"/>
              <a:t>(China population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err="1" smtClean="0"/>
              <a:t>Maximise</a:t>
            </a:r>
            <a:r>
              <a:rPr lang="en-US" dirty="0" smtClean="0"/>
              <a:t> </a:t>
            </a:r>
            <a:r>
              <a:rPr lang="en-US" dirty="0"/>
              <a:t>on our areas of </a:t>
            </a:r>
            <a:r>
              <a:rPr lang="en-US" b="1" dirty="0"/>
              <a:t>comparative advantage </a:t>
            </a:r>
            <a:r>
              <a:rPr lang="en-US" dirty="0"/>
              <a:t>i.e. agric, mining </a:t>
            </a:r>
            <a:r>
              <a:rPr lang="en-US" dirty="0" smtClean="0"/>
              <a:t>hospitality </a:t>
            </a:r>
            <a:r>
              <a:rPr lang="en-US" dirty="0"/>
              <a:t>(Study the Singapore and Malaysia </a:t>
            </a:r>
            <a:r>
              <a:rPr lang="en-US" dirty="0" smtClean="0"/>
              <a:t>models- SMEs played a crucial role).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Establish thematic groups right from this workshop and ACT  TODAY !!!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2667-9EFE-4510-829D-8E3B00F19C1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Conclusion- 3 </a:t>
            </a:r>
            <a:r>
              <a:rPr lang="en-ZW" dirty="0" smtClean="0"/>
              <a:t>types of people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There are three kinds of people: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who make things happen,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who watch things happen,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those who ask, "What happened?"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dirty="0"/>
              <a:t>- Casey Stengel</a:t>
            </a:r>
            <a:endParaRPr lang="en-ZW" dirty="0"/>
          </a:p>
          <a:p>
            <a:r>
              <a:rPr lang="en-ZW" dirty="0" smtClean="0"/>
              <a:t>Today, which of these 3 categories do you belong to ?</a:t>
            </a:r>
            <a:endParaRPr lang="en-Z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16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88274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Thank You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72667-9EFE-4510-829D-8E3B00F19C1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25908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HERBERT MAZONDE</a:t>
            </a:r>
            <a:endParaRPr lang="en-US" sz="2400" b="1" dirty="0"/>
          </a:p>
          <a:p>
            <a:pPr algn="ctr"/>
            <a:r>
              <a:rPr lang="en-US" sz="2400" b="1" dirty="0"/>
              <a:t>Executive </a:t>
            </a:r>
            <a:r>
              <a:rPr lang="en-US" sz="2400" b="1" dirty="0" smtClean="0"/>
              <a:t>Director - </a:t>
            </a:r>
            <a:r>
              <a:rPr lang="en-US" sz="2400" b="1" dirty="0" err="1"/>
              <a:t>Valuevest</a:t>
            </a:r>
            <a:r>
              <a:rPr lang="en-US" sz="2400" b="1" dirty="0"/>
              <a:t> Consultants </a:t>
            </a:r>
            <a:r>
              <a:rPr lang="en-US" sz="2400" b="1" dirty="0" smtClean="0"/>
              <a:t>P/L</a:t>
            </a:r>
          </a:p>
          <a:p>
            <a:pPr algn="ctr"/>
            <a:r>
              <a:rPr lang="en-US" sz="2400" b="1" dirty="0" smtClean="0"/>
              <a:t>Cell# :  +263 772 </a:t>
            </a:r>
            <a:r>
              <a:rPr lang="en-US" sz="2400" b="1" dirty="0"/>
              <a:t>292 </a:t>
            </a:r>
            <a:r>
              <a:rPr lang="en-US" sz="2400" b="1" dirty="0" smtClean="0"/>
              <a:t>026</a:t>
            </a:r>
            <a:endParaRPr lang="en-US" sz="2400" b="1" dirty="0"/>
          </a:p>
          <a:p>
            <a:pPr algn="ctr"/>
            <a:r>
              <a:rPr lang="en-US" sz="2400" b="1" dirty="0" smtClean="0"/>
              <a:t>Email </a:t>
            </a:r>
            <a:r>
              <a:rPr lang="en-US" sz="2400" b="1" dirty="0"/>
              <a:t>: </a:t>
            </a:r>
            <a:r>
              <a:rPr lang="en-US" sz="2400" b="1" dirty="0" smtClean="0"/>
              <a:t>hmazonde@gmail.com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7543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20000" cy="933448"/>
          </a:xfrm>
        </p:spPr>
        <p:txBody>
          <a:bodyPr/>
          <a:lstStyle/>
          <a:p>
            <a:r>
              <a:rPr lang="en-ZW" sz="4000" dirty="0" smtClean="0"/>
              <a:t>AREAS TO BE COVERED</a:t>
            </a:r>
            <a:endParaRPr lang="en-ZW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524000"/>
            <a:ext cx="7696200" cy="4724400"/>
          </a:xfrm>
        </p:spPr>
        <p:txBody>
          <a:bodyPr>
            <a:normAutofit/>
          </a:bodyPr>
          <a:lstStyle/>
          <a:p>
            <a:endParaRPr lang="en-Z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ZW" sz="3200" dirty="0" smtClean="0"/>
              <a:t>Introduct1on to </a:t>
            </a:r>
            <a:r>
              <a:rPr lang="en-ZW" sz="3200" dirty="0" smtClean="0"/>
              <a:t>BOP</a:t>
            </a:r>
            <a:endParaRPr lang="en-Z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Role of BOP</a:t>
            </a:r>
            <a:endParaRPr lang="en-Z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Causes of –</a:t>
            </a:r>
            <a:r>
              <a:rPr lang="en-US" sz="3200" dirty="0" err="1" smtClean="0"/>
              <a:t>ve</a:t>
            </a:r>
            <a:r>
              <a:rPr lang="en-US" sz="3200" dirty="0" smtClean="0"/>
              <a:t> BOP</a:t>
            </a:r>
            <a:endParaRPr lang="en-Z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ZW" sz="3200" dirty="0" smtClean="0"/>
              <a:t>Results of a –</a:t>
            </a:r>
            <a:r>
              <a:rPr lang="en-ZW" sz="3200" dirty="0" err="1" smtClean="0"/>
              <a:t>ve</a:t>
            </a:r>
            <a:r>
              <a:rPr lang="en-ZW" sz="3200" dirty="0" smtClean="0"/>
              <a:t> BOP</a:t>
            </a:r>
            <a:endParaRPr lang="en-ZW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Measures to correct –</a:t>
            </a:r>
            <a:r>
              <a:rPr lang="en-US" sz="3200" dirty="0" err="1" smtClean="0"/>
              <a:t>ve</a:t>
            </a:r>
            <a:r>
              <a:rPr lang="en-US" sz="3200" dirty="0" smtClean="0"/>
              <a:t> BOP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ZW" sz="3200" dirty="0" smtClean="0"/>
              <a:t>Conclus1on</a:t>
            </a:r>
          </a:p>
          <a:p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H.Mazonde</a:t>
            </a:r>
            <a:r>
              <a:rPr lang="fr-FR" dirty="0" smtClean="0"/>
              <a:t> - </a:t>
            </a:r>
            <a:r>
              <a:rPr lang="fr-FR" dirty="0" err="1" smtClean="0"/>
              <a:t>Valuevest</a:t>
            </a:r>
            <a:r>
              <a:rPr lang="fr-FR" dirty="0" smtClean="0"/>
              <a:t>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2</a:t>
            </a:fld>
            <a:endParaRPr lang="en-ZW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OF PAYMENT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8229600" cy="3840325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Simplified BOP = Exports – Imports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ZW" dirty="0"/>
              <a:t>Balance of payment (</a:t>
            </a:r>
            <a:r>
              <a:rPr lang="en-ZW" dirty="0" err="1"/>
              <a:t>BoP</a:t>
            </a:r>
            <a:r>
              <a:rPr lang="en-ZW" dirty="0"/>
              <a:t>) is a statistical statement that summarizes, for a specific period, transactions between residents of a country and the rest of the world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483910"/>
            <a:ext cx="2133600" cy="365125"/>
          </a:xfrm>
        </p:spPr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3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95691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Current BOP Trends (</a:t>
            </a:r>
            <a:r>
              <a:rPr lang="en-ZW" dirty="0" err="1" smtClean="0"/>
              <a:t>Zwe</a:t>
            </a:r>
            <a:r>
              <a:rPr lang="en-ZW" dirty="0" smtClean="0"/>
              <a:t>)</a:t>
            </a:r>
            <a:endParaRPr lang="en-ZW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4148755"/>
              </p:ext>
            </p:extLst>
          </p:nvPr>
        </p:nvGraphicFramePr>
        <p:xfrm>
          <a:off x="457200" y="1920875"/>
          <a:ext cx="76962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4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6565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ROLE OF BOP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44348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W" dirty="0" smtClean="0"/>
              <a:t>Guide to economic condition and direction</a:t>
            </a:r>
          </a:p>
          <a:p>
            <a:pPr marL="1154430" lvl="2" indent="-514350">
              <a:buFont typeface="+mj-lt"/>
              <a:buAutoNum type="arabicPeriod"/>
            </a:pPr>
            <a:r>
              <a:rPr lang="en-ZW" i="1" dirty="0"/>
              <a:t>Healthy </a:t>
            </a:r>
            <a:r>
              <a:rPr lang="en-ZW" i="1" dirty="0" err="1"/>
              <a:t>BoP</a:t>
            </a:r>
            <a:r>
              <a:rPr lang="en-ZW" i="1" dirty="0"/>
              <a:t> positions or surplus in capital and current account keeps confidence in the economy and among investors. </a:t>
            </a:r>
            <a:endParaRPr lang="en-ZW" i="1" dirty="0" smtClean="0"/>
          </a:p>
          <a:p>
            <a:pPr marL="640080" lvl="2" indent="0">
              <a:buNone/>
            </a:pPr>
            <a:r>
              <a:rPr lang="en-ZW" dirty="0" smtClean="0"/>
              <a:t>Surplus </a:t>
            </a:r>
            <a:r>
              <a:rPr lang="en-ZW" dirty="0"/>
              <a:t>in current account is often more important for </a:t>
            </a:r>
            <a:r>
              <a:rPr lang="en-ZW" b="1" dirty="0"/>
              <a:t>developed </a:t>
            </a:r>
            <a:r>
              <a:rPr lang="en-ZW" dirty="0"/>
              <a:t>countries than surplus in capital account as most of them have sufficient capital to fund their investments. </a:t>
            </a:r>
            <a:endParaRPr lang="en-ZW" dirty="0" smtClean="0"/>
          </a:p>
          <a:p>
            <a:pPr marL="640080" lvl="2" indent="0">
              <a:buNone/>
            </a:pPr>
            <a:r>
              <a:rPr lang="en-ZW" dirty="0" smtClean="0"/>
              <a:t>On </a:t>
            </a:r>
            <a:r>
              <a:rPr lang="en-ZW" dirty="0"/>
              <a:t>the other hand,</a:t>
            </a:r>
            <a:r>
              <a:rPr lang="en-ZW" b="1" dirty="0"/>
              <a:t> developing </a:t>
            </a:r>
            <a:r>
              <a:rPr lang="en-ZW" dirty="0"/>
              <a:t>countries </a:t>
            </a:r>
            <a:r>
              <a:rPr lang="en-ZW" dirty="0" smtClean="0"/>
              <a:t> </a:t>
            </a:r>
            <a:r>
              <a:rPr lang="en-ZW" dirty="0"/>
              <a:t>may place more importance on capital account as reserves and funding for investment is crucial for them at present.</a:t>
            </a:r>
          </a:p>
          <a:p>
            <a:pPr marL="514350" indent="-514350">
              <a:buFont typeface="+mj-lt"/>
              <a:buAutoNum type="arabicPeriod"/>
            </a:pPr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5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63768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ROLE OF BOP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077200" cy="4434840"/>
          </a:xfrm>
        </p:spPr>
        <p:txBody>
          <a:bodyPr/>
          <a:lstStyle/>
          <a:p>
            <a:pPr marL="0" indent="0">
              <a:buNone/>
            </a:pPr>
            <a:r>
              <a:rPr lang="en-ZW" dirty="0" smtClean="0"/>
              <a:t>2. Indication of foreign </a:t>
            </a:r>
            <a:r>
              <a:rPr lang="en-ZW" b="1" dirty="0" smtClean="0"/>
              <a:t>dependence</a:t>
            </a:r>
            <a:r>
              <a:rPr lang="en-ZW" dirty="0" smtClean="0"/>
              <a:t>  “economic sovereignty” .</a:t>
            </a:r>
          </a:p>
          <a:p>
            <a:pPr marL="0" indent="0">
              <a:buNone/>
            </a:pPr>
            <a:r>
              <a:rPr lang="en-ZW" dirty="0" smtClean="0"/>
              <a:t>3. Helpful in National Economic </a:t>
            </a:r>
            <a:r>
              <a:rPr lang="en-ZW" b="1" dirty="0" smtClean="0"/>
              <a:t>Planning/Policy</a:t>
            </a:r>
            <a:r>
              <a:rPr lang="en-ZW" dirty="0" smtClean="0"/>
              <a:t>.</a:t>
            </a:r>
          </a:p>
          <a:p>
            <a:pPr marL="0" indent="0">
              <a:buNone/>
            </a:pPr>
            <a:r>
              <a:rPr lang="en-ZW" dirty="0" smtClean="0"/>
              <a:t>4. Used by WB,IMF,IFC etc. to determine level of </a:t>
            </a:r>
            <a:r>
              <a:rPr lang="en-ZW" b="1" dirty="0" smtClean="0"/>
              <a:t>assistance</a:t>
            </a:r>
            <a:r>
              <a:rPr lang="en-ZW" dirty="0" smtClean="0"/>
              <a:t>.</a:t>
            </a:r>
            <a:endParaRPr lang="en-Z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29 Jan.2013</a:t>
            </a:r>
            <a:endParaRPr lang="en-ZW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H.Mazonde</a:t>
            </a:r>
            <a:r>
              <a:rPr lang="fr-FR" dirty="0" smtClean="0"/>
              <a:t> - </a:t>
            </a:r>
            <a:r>
              <a:rPr lang="fr-FR" dirty="0" err="1" smtClean="0"/>
              <a:t>Valuevest</a:t>
            </a:r>
            <a:r>
              <a:rPr lang="fr-FR" dirty="0" smtClean="0"/>
              <a:t> Consultants - 0772 292 026 - hmazonde@gmail.com</a:t>
            </a:r>
            <a:endParaRPr lang="en-Z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6</a:t>
            </a:fld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18154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7</a:t>
            </a:fld>
            <a:endParaRPr lang="en-ZW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307615"/>
              </p:ext>
            </p:extLst>
          </p:nvPr>
        </p:nvGraphicFramePr>
        <p:xfrm>
          <a:off x="457200" y="1219200"/>
          <a:ext cx="7924801" cy="4117036"/>
        </p:xfrm>
        <a:graphic>
          <a:graphicData uri="http://schemas.openxmlformats.org/drawingml/2006/table">
            <a:tbl>
              <a:tblPr/>
              <a:tblGrid>
                <a:gridCol w="2209800"/>
                <a:gridCol w="2590800"/>
                <a:gridCol w="3124201"/>
              </a:tblGrid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MINERAL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ESTIMATED RESOURCE</a:t>
                      </a:r>
                      <a:endParaRPr lang="en-ZW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2009 ANNUAL EXTRACTION RATE</a:t>
                      </a:r>
                      <a:endParaRPr lang="en-ZW" sz="1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Gold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13million  tonnes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tonnes  (650,000 yrs)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Platinum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2,8 billion tonnes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2,4million </a:t>
                      </a: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tonnes (1,1667 yrs)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Chromite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930 million tonnes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700 000 </a:t>
                      </a: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tonnes (1,329 yrs)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Nickel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4,5million tonnes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9000 </a:t>
                      </a: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tonnes (500 yrs)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Coal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26 million tonnes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4,8million </a:t>
                      </a: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tonnes ( 6 yrs ????)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Diamonds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16.5million tones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infancy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Iron ore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30 billion tonnes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300 000 </a:t>
                      </a:r>
                      <a:r>
                        <a:rPr lang="en-ZW" sz="1400" b="1" dirty="0" smtClean="0">
                          <a:latin typeface="Arial"/>
                          <a:ea typeface="Calibri"/>
                          <a:cs typeface="Times New Roman"/>
                        </a:rPr>
                        <a:t>tonnes (100 yrs)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Copper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5,2 million tonnes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5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Coal Bed methane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>
                          <a:latin typeface="Arial"/>
                          <a:ea typeface="Calibri"/>
                          <a:cs typeface="Times New Roman"/>
                        </a:rPr>
                        <a:t>Largest known reserves in Southern Africa</a:t>
                      </a:r>
                      <a:endParaRPr lang="en-ZW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W" sz="1400" b="1" dirty="0">
                          <a:latin typeface="Arial"/>
                          <a:ea typeface="Calibri"/>
                          <a:cs typeface="Times New Roman"/>
                        </a:rPr>
                        <a:t>None</a:t>
                      </a:r>
                      <a:endParaRPr lang="en-ZW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5580494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Z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Source : RBZ MPS 2009 Supplement(Turning our difficulties into opportunities) (p14)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ZW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Translated by </a:t>
            </a:r>
            <a:r>
              <a:rPr kumimoji="0" lang="en-ZW" sz="1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Valuevest</a:t>
            </a:r>
            <a:r>
              <a:rPr kumimoji="0" lang="en-ZW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Consultants</a:t>
            </a:r>
            <a:endParaRPr kumimoji="0" lang="en-ZW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6858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smtClean="0"/>
              <a:t>ZWE MINERAL ENDOWMENT - RBZ</a:t>
            </a:r>
            <a:endParaRPr lang="en-US" sz="3200" u="sn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en-US" sz="2000" b="1" dirty="0" smtClean="0"/>
              <a:t>ZIMBABWE INDUSTRIAL DEVELOPMENT POLICY DRAFT</a:t>
            </a:r>
            <a:r>
              <a:rPr lang="en-US" sz="2000" dirty="0" smtClean="0"/>
              <a:t>, </a:t>
            </a:r>
            <a:r>
              <a:rPr lang="en-US" sz="1600" dirty="0" smtClean="0"/>
              <a:t>(MINISTRY OF INDUSTRY &amp; COMMERCE</a:t>
            </a:r>
            <a:r>
              <a:rPr lang="en-ZW" sz="1600" dirty="0" smtClean="0"/>
              <a:t>)</a:t>
            </a:r>
            <a:endParaRPr lang="en-ZW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4038600" cy="4572000"/>
          </a:xfrm>
        </p:spPr>
        <p:txBody>
          <a:bodyPr/>
          <a:lstStyle/>
          <a:p>
            <a:r>
              <a:rPr lang="en-US" sz="2000" b="1" dirty="0" smtClean="0"/>
              <a:t>(2011 – 2015)  </a:t>
            </a:r>
            <a:r>
              <a:rPr lang="en-US" b="1" dirty="0" smtClean="0"/>
              <a:t>THE VISION</a:t>
            </a:r>
            <a:endParaRPr lang="en-ZW" dirty="0" smtClean="0"/>
          </a:p>
          <a:p>
            <a:r>
              <a:rPr lang="en-US" dirty="0" smtClean="0"/>
              <a:t> </a:t>
            </a:r>
            <a:endParaRPr lang="en-ZW" dirty="0" smtClean="0"/>
          </a:p>
          <a:p>
            <a:r>
              <a:rPr lang="en-US" sz="1800" b="1" dirty="0" smtClean="0"/>
              <a:t>“To transform Zimbabwe from a producer of primary goods into a producer of processed value-added goods for both the domestic and </a:t>
            </a:r>
            <a:r>
              <a:rPr lang="en-US" sz="1800" b="1" dirty="0" smtClean="0"/>
              <a:t>export </a:t>
            </a:r>
            <a:r>
              <a:rPr lang="en-US" sz="1800" b="1" dirty="0" smtClean="0"/>
              <a:t>market”</a:t>
            </a:r>
          </a:p>
          <a:p>
            <a:endParaRPr lang="en-US" sz="1800" b="1" dirty="0" smtClean="0"/>
          </a:p>
          <a:p>
            <a:pPr>
              <a:buFont typeface="Wingdings" pitchFamily="2" charset="2"/>
              <a:buChar char="Ø"/>
            </a:pPr>
            <a:r>
              <a:rPr lang="en-US" sz="1800" b="1" dirty="0" smtClean="0"/>
              <a:t>Therefore- VALUE ADDITION 1s the future of Zimbabwe 1ndustry. </a:t>
            </a:r>
          </a:p>
          <a:p>
            <a:pPr>
              <a:buFont typeface="Wingdings" pitchFamily="2" charset="2"/>
              <a:buChar char="Ø"/>
            </a:pPr>
            <a:r>
              <a:rPr lang="en-US" sz="1800" b="1" dirty="0"/>
              <a:t>S</a:t>
            </a:r>
            <a:r>
              <a:rPr lang="en-US" sz="1800" b="1" dirty="0" smtClean="0"/>
              <a:t>trateg1c </a:t>
            </a:r>
            <a:r>
              <a:rPr lang="en-US" sz="1800" b="1" dirty="0" smtClean="0"/>
              <a:t>pos1t1on1ng along the value cha1n 1s cr1t1cal for any ser1ous 1nvestor.</a:t>
            </a:r>
            <a:endParaRPr lang="en-ZW" sz="18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DB13-0522-4F7B-A93B-E5921CFBEDDD}" type="slidenum">
              <a:rPr lang="en-ZW" smtClean="0"/>
              <a:pPr/>
              <a:t>8</a:t>
            </a:fld>
            <a:endParaRPr lang="en-Z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ZW"/>
          </a:p>
        </p:txBody>
      </p:sp>
      <p:pic>
        <p:nvPicPr>
          <p:cNvPr id="8" name="Content Placeholder 3" descr="President Robert Mugab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29200" y="2286001"/>
            <a:ext cx="3657600" cy="289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3200" dirty="0" smtClean="0"/>
              <a:t>THE REDEFINITION OF PRODUCT RESPONSIBILITY- Harvard Business Review</a:t>
            </a:r>
            <a:endParaRPr lang="en-ZW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600200"/>
            <a:ext cx="8305800" cy="4525963"/>
          </a:xfrm>
        </p:spPr>
        <p:txBody>
          <a:bodyPr>
            <a:normAutofit lnSpcReduction="10000"/>
          </a:bodyPr>
          <a:lstStyle/>
          <a:p>
            <a:r>
              <a:rPr lang="en-ZW" sz="2400" dirty="0" smtClean="0"/>
              <a:t>Selling a simple cup of coffee, for e.g., already requires much more knowledge than how to brew and serve it. </a:t>
            </a:r>
          </a:p>
          <a:p>
            <a:pPr marL="0" indent="0">
              <a:buNone/>
            </a:pPr>
            <a:endParaRPr lang="en-ZW" sz="2400" dirty="0" smtClean="0"/>
          </a:p>
          <a:p>
            <a:r>
              <a:rPr lang="en-ZW" sz="2400" dirty="0" smtClean="0"/>
              <a:t>Where was the coffee grown, under what labour conditions, and with what pesticides?</a:t>
            </a:r>
          </a:p>
          <a:p>
            <a:pPr marL="0" indent="0">
              <a:buNone/>
            </a:pPr>
            <a:endParaRPr lang="en-ZW" sz="2400" dirty="0" smtClean="0"/>
          </a:p>
          <a:p>
            <a:r>
              <a:rPr lang="en-ZW" sz="2400" dirty="0" smtClean="0"/>
              <a:t> Is the cup made from recycled paper, and how many trees were cut down and how much water  was used to manufacture it? Does the plastic lid leak toxins?</a:t>
            </a:r>
          </a:p>
          <a:p>
            <a:pPr marL="0" indent="0">
              <a:buNone/>
            </a:pPr>
            <a:endParaRPr lang="en-ZW" sz="2400" dirty="0" smtClean="0"/>
          </a:p>
          <a:p>
            <a:r>
              <a:rPr lang="en-ZW" sz="2400" dirty="0" smtClean="0"/>
              <a:t>Signs of this trend are everywhere</a:t>
            </a:r>
            <a:r>
              <a:rPr lang="en-ZW" sz="2400" dirty="0" smtClean="0"/>
              <a:t>. Is Zimbabwe Ready ?</a:t>
            </a:r>
            <a:endParaRPr lang="en-ZW" sz="2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8968E-2AFB-49EA-B3B0-D458DB5A570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H.Mazonde - Valuevest Consultants - 0772 292 026 - hmazonde@gmail.com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 Jan.2013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4563</TotalTime>
  <Words>1007</Words>
  <Application>Microsoft Office PowerPoint</Application>
  <PresentationFormat>On-screen Show (4:3)</PresentationFormat>
  <Paragraphs>180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“NEGATIVE BALANCE OF PAYMENT”  - (Causes and solutions)</vt:lpstr>
      <vt:lpstr>AREAS TO BE COVERED</vt:lpstr>
      <vt:lpstr>BALANCE OF PAYMENT</vt:lpstr>
      <vt:lpstr>Current BOP Trends (Zwe)</vt:lpstr>
      <vt:lpstr>ROLE OF BOP</vt:lpstr>
      <vt:lpstr>ROLE OF BOP</vt:lpstr>
      <vt:lpstr>PowerPoint Presentation</vt:lpstr>
      <vt:lpstr>ZIMBABWE INDUSTRIAL DEVELOPMENT POLICY DRAFT, (MINISTRY OF INDUSTRY &amp; COMMERCE)</vt:lpstr>
      <vt:lpstr>THE REDEFINITION OF PRODUCT RESPONSIBILITY- Harvard Business Review</vt:lpstr>
      <vt:lpstr>CAUSES OF –VE BOP</vt:lpstr>
      <vt:lpstr>CAUSES OF –VE BOP</vt:lpstr>
      <vt:lpstr>RESULTS OF –VE BOP</vt:lpstr>
      <vt:lpstr>Some Measures to correct –ve. BoP.</vt:lpstr>
      <vt:lpstr>Measures continued…</vt:lpstr>
      <vt:lpstr>Action points for SMEs</vt:lpstr>
      <vt:lpstr>Conclusion- 3 types of people </vt:lpstr>
      <vt:lpstr>                 Thank You</vt:lpstr>
    </vt:vector>
  </TitlesOfParts>
  <Company>Valuevest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AFM BUSINESS DINNER</dc:title>
  <dc:creator>Herbert Mazonde</dc:creator>
  <cp:lastModifiedBy>Thando Mazonde</cp:lastModifiedBy>
  <cp:revision>169</cp:revision>
  <dcterms:created xsi:type="dcterms:W3CDTF">2011-05-02T15:11:28Z</dcterms:created>
  <dcterms:modified xsi:type="dcterms:W3CDTF">2013-01-29T05:34:36Z</dcterms:modified>
</cp:coreProperties>
</file>